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Aileron" panose="020B0604020202020204" charset="0"/>
      <p:regular r:id="rId4"/>
    </p:embeddedFont>
    <p:embeddedFont>
      <p:font typeface="Aileron Bold" panose="020B0604020202020204" charset="0"/>
      <p:regular r:id="rId5"/>
    </p:embeddedFont>
    <p:embeddedFont>
      <p:font typeface="Aileron Ultra-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6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microsoft.com/office/2016/11/relationships/changesInfo" Target="changesInfos/changesInfo1.xml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zuidenhout, Thea" userId="af7416e9-aa12-44b3-bdea-429ff970aaf5" providerId="ADAL" clId="{7364827A-2FFB-45CF-A589-00FBBF92A3EC}"/>
    <pc:docChg chg="modSld">
      <pc:chgData name="Bezuidenhout, Thea" userId="af7416e9-aa12-44b3-bdea-429ff970aaf5" providerId="ADAL" clId="{7364827A-2FFB-45CF-A589-00FBBF92A3EC}" dt="2026-04-28T07:04:40.374" v="290" actId="1076"/>
      <pc:docMkLst>
        <pc:docMk/>
      </pc:docMkLst>
      <pc:sldChg chg="modSp mod">
        <pc:chgData name="Bezuidenhout, Thea" userId="af7416e9-aa12-44b3-bdea-429ff970aaf5" providerId="ADAL" clId="{7364827A-2FFB-45CF-A589-00FBBF92A3EC}" dt="2026-04-21T09:39:24.556" v="7" actId="20577"/>
        <pc:sldMkLst>
          <pc:docMk/>
          <pc:sldMk cId="0" sldId="256"/>
        </pc:sldMkLst>
        <pc:spChg chg="mod">
          <ac:chgData name="Bezuidenhout, Thea" userId="af7416e9-aa12-44b3-bdea-429ff970aaf5" providerId="ADAL" clId="{7364827A-2FFB-45CF-A589-00FBBF92A3EC}" dt="2026-04-21T09:39:24.556" v="7" actId="20577"/>
          <ac:spMkLst>
            <pc:docMk/>
            <pc:sldMk cId="0" sldId="256"/>
            <ac:spMk id="36" creationId="{00000000-0000-0000-0000-000000000000}"/>
          </ac:spMkLst>
        </pc:spChg>
      </pc:sldChg>
      <pc:sldChg chg="modSp mod">
        <pc:chgData name="Bezuidenhout, Thea" userId="af7416e9-aa12-44b3-bdea-429ff970aaf5" providerId="ADAL" clId="{7364827A-2FFB-45CF-A589-00FBBF92A3EC}" dt="2026-04-28T07:04:40.374" v="290" actId="1076"/>
        <pc:sldMkLst>
          <pc:docMk/>
          <pc:sldMk cId="0" sldId="257"/>
        </pc:sldMkLst>
        <pc:spChg chg="mod">
          <ac:chgData name="Bezuidenhout, Thea" userId="af7416e9-aa12-44b3-bdea-429ff970aaf5" providerId="ADAL" clId="{7364827A-2FFB-45CF-A589-00FBBF92A3EC}" dt="2026-04-28T07:03:14.300" v="183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Bezuidenhout, Thea" userId="af7416e9-aa12-44b3-bdea-429ff970aaf5" providerId="ADAL" clId="{7364827A-2FFB-45CF-A589-00FBBF92A3EC}" dt="2026-04-28T07:03:05.618" v="182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Bezuidenhout, Thea" userId="af7416e9-aa12-44b3-bdea-429ff970aaf5" providerId="ADAL" clId="{7364827A-2FFB-45CF-A589-00FBBF92A3EC}" dt="2026-04-28T07:03:31.421" v="185" actId="107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Bezuidenhout, Thea" userId="af7416e9-aa12-44b3-bdea-429ff970aaf5" providerId="ADAL" clId="{7364827A-2FFB-45CF-A589-00FBBF92A3EC}" dt="2026-04-28T07:02:24.786" v="176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Bezuidenhout, Thea" userId="af7416e9-aa12-44b3-bdea-429ff970aaf5" providerId="ADAL" clId="{7364827A-2FFB-45CF-A589-00FBBF92A3EC}" dt="2026-04-28T07:01:46.880" v="172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Bezuidenhout, Thea" userId="af7416e9-aa12-44b3-bdea-429ff970aaf5" providerId="ADAL" clId="{7364827A-2FFB-45CF-A589-00FBBF92A3EC}" dt="2026-04-28T07:01:46.880" v="172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Bezuidenhout, Thea" userId="af7416e9-aa12-44b3-bdea-429ff970aaf5" providerId="ADAL" clId="{7364827A-2FFB-45CF-A589-00FBBF92A3EC}" dt="2026-04-28T07:01:46.880" v="172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Bezuidenhout, Thea" userId="af7416e9-aa12-44b3-bdea-429ff970aaf5" providerId="ADAL" clId="{7364827A-2FFB-45CF-A589-00FBBF92A3EC}" dt="2026-04-28T07:01:46.880" v="172" actId="107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Bezuidenhout, Thea" userId="af7416e9-aa12-44b3-bdea-429ff970aaf5" providerId="ADAL" clId="{7364827A-2FFB-45CF-A589-00FBBF92A3EC}" dt="2026-04-28T07:01:46.880" v="172" actId="1076"/>
          <ac:spMkLst>
            <pc:docMk/>
            <pc:sldMk cId="0" sldId="257"/>
            <ac:spMk id="21" creationId="{00000000-0000-0000-0000-000000000000}"/>
          </ac:spMkLst>
        </pc:spChg>
        <pc:spChg chg="mod">
          <ac:chgData name="Bezuidenhout, Thea" userId="af7416e9-aa12-44b3-bdea-429ff970aaf5" providerId="ADAL" clId="{7364827A-2FFB-45CF-A589-00FBBF92A3EC}" dt="2026-04-28T07:01:57.489" v="173" actId="1076"/>
          <ac:spMkLst>
            <pc:docMk/>
            <pc:sldMk cId="0" sldId="257"/>
            <ac:spMk id="22" creationId="{00000000-0000-0000-0000-000000000000}"/>
          </ac:spMkLst>
        </pc:spChg>
        <pc:spChg chg="mod">
          <ac:chgData name="Bezuidenhout, Thea" userId="af7416e9-aa12-44b3-bdea-429ff970aaf5" providerId="ADAL" clId="{7364827A-2FFB-45CF-A589-00FBBF92A3EC}" dt="2026-04-28T07:01:46.880" v="172" actId="1076"/>
          <ac:spMkLst>
            <pc:docMk/>
            <pc:sldMk cId="0" sldId="257"/>
            <ac:spMk id="23" creationId="{00000000-0000-0000-0000-000000000000}"/>
          </ac:spMkLst>
        </pc:spChg>
        <pc:spChg chg="mod">
          <ac:chgData name="Bezuidenhout, Thea" userId="af7416e9-aa12-44b3-bdea-429ff970aaf5" providerId="ADAL" clId="{7364827A-2FFB-45CF-A589-00FBBF92A3EC}" dt="2026-04-28T07:01:46.880" v="172" actId="1076"/>
          <ac:spMkLst>
            <pc:docMk/>
            <pc:sldMk cId="0" sldId="257"/>
            <ac:spMk id="24" creationId="{00000000-0000-0000-0000-000000000000}"/>
          </ac:spMkLst>
        </pc:spChg>
        <pc:grpChg chg="mod">
          <ac:chgData name="Bezuidenhout, Thea" userId="af7416e9-aa12-44b3-bdea-429ff970aaf5" providerId="ADAL" clId="{7364827A-2FFB-45CF-A589-00FBBF92A3EC}" dt="2026-04-28T07:03:20.784" v="184" actId="1076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Bezuidenhout, Thea" userId="af7416e9-aa12-44b3-bdea-429ff970aaf5" providerId="ADAL" clId="{7364827A-2FFB-45CF-A589-00FBBF92A3EC}" dt="2026-04-28T07:02:55.049" v="180" actId="1076"/>
          <ac:grpSpMkLst>
            <pc:docMk/>
            <pc:sldMk cId="0" sldId="257"/>
            <ac:grpSpMk id="11" creationId="{00000000-0000-0000-0000-000000000000}"/>
          </ac:grpSpMkLst>
        </pc:grpChg>
        <pc:grpChg chg="mod">
          <ac:chgData name="Bezuidenhout, Thea" userId="af7416e9-aa12-44b3-bdea-429ff970aaf5" providerId="ADAL" clId="{7364827A-2FFB-45CF-A589-00FBBF92A3EC}" dt="2026-04-28T07:01:46.880" v="172" actId="1076"/>
          <ac:grpSpMkLst>
            <pc:docMk/>
            <pc:sldMk cId="0" sldId="257"/>
            <ac:grpSpMk id="25" creationId="{00000000-0000-0000-0000-000000000000}"/>
          </ac:grpSpMkLst>
        </pc:grpChg>
        <pc:graphicFrameChg chg="mod modGraphic">
          <ac:chgData name="Bezuidenhout, Thea" userId="af7416e9-aa12-44b3-bdea-429ff970aaf5" providerId="ADAL" clId="{7364827A-2FFB-45CF-A589-00FBBF92A3EC}" dt="2026-04-28T07:04:40.374" v="290" actId="1076"/>
          <ac:graphicFrameMkLst>
            <pc:docMk/>
            <pc:sldMk cId="0" sldId="257"/>
            <ac:graphicFrameMk id="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92827" cy="2879150"/>
          </a:xfrm>
          <a:custGeom>
            <a:avLst/>
            <a:gdLst/>
            <a:ahLst/>
            <a:cxnLst/>
            <a:rect l="l" t="t" r="r" b="b"/>
            <a:pathLst>
              <a:path w="7592827" h="2879150">
                <a:moveTo>
                  <a:pt x="0" y="0"/>
                </a:moveTo>
                <a:lnTo>
                  <a:pt x="7592827" y="0"/>
                </a:lnTo>
                <a:lnTo>
                  <a:pt x="7592827" y="2879150"/>
                </a:lnTo>
                <a:lnTo>
                  <a:pt x="0" y="2879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97" t="-23191" r="-27065" b="-538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890608" cy="2879150"/>
          </a:xfrm>
          <a:custGeom>
            <a:avLst/>
            <a:gdLst/>
            <a:ahLst/>
            <a:cxnLst/>
            <a:rect l="l" t="t" r="r" b="b"/>
            <a:pathLst>
              <a:path w="4890608" h="2879150">
                <a:moveTo>
                  <a:pt x="0" y="0"/>
                </a:moveTo>
                <a:lnTo>
                  <a:pt x="4890608" y="0"/>
                </a:lnTo>
                <a:lnTo>
                  <a:pt x="4890608" y="2879150"/>
                </a:lnTo>
                <a:lnTo>
                  <a:pt x="0" y="2879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78" r="-8878" b="-1251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324943" y="316047"/>
            <a:ext cx="686987" cy="686987"/>
            <a:chOff x="0" y="0"/>
            <a:chExt cx="915983" cy="91598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15983" cy="915983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58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79319" y="179319"/>
              <a:ext cx="557345" cy="557345"/>
            </a:xfrm>
            <a:custGeom>
              <a:avLst/>
              <a:gdLst/>
              <a:ahLst/>
              <a:cxnLst/>
              <a:rect l="l" t="t" r="r" b="b"/>
              <a:pathLst>
                <a:path w="557345" h="557345">
                  <a:moveTo>
                    <a:pt x="0" y="0"/>
                  </a:moveTo>
                  <a:lnTo>
                    <a:pt x="557345" y="0"/>
                  </a:lnTo>
                  <a:lnTo>
                    <a:pt x="557345" y="557345"/>
                  </a:lnTo>
                  <a:lnTo>
                    <a:pt x="0" y="557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-3034240" flipH="1">
            <a:off x="3767388" y="3482436"/>
            <a:ext cx="8278583" cy="11708073"/>
          </a:xfrm>
          <a:custGeom>
            <a:avLst/>
            <a:gdLst/>
            <a:ahLst/>
            <a:cxnLst/>
            <a:rect l="l" t="t" r="r" b="b"/>
            <a:pathLst>
              <a:path w="8278583" h="11708073">
                <a:moveTo>
                  <a:pt x="8278583" y="0"/>
                </a:moveTo>
                <a:lnTo>
                  <a:pt x="0" y="0"/>
                </a:lnTo>
                <a:lnTo>
                  <a:pt x="0" y="11708073"/>
                </a:lnTo>
                <a:lnTo>
                  <a:pt x="8278583" y="11708073"/>
                </a:lnTo>
                <a:lnTo>
                  <a:pt x="8278583" y="0"/>
                </a:lnTo>
                <a:close/>
              </a:path>
            </a:pathLst>
          </a:custGeom>
          <a:blipFill>
            <a:blip r:embed="rId5">
              <a:alphaModFix amt="2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-32827" y="2995495"/>
            <a:ext cx="7625655" cy="113287"/>
            <a:chOff x="0" y="0"/>
            <a:chExt cx="10167539" cy="15104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136003" cy="148768"/>
              <a:chOff x="0" y="0"/>
              <a:chExt cx="842904" cy="399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42904" cy="39986"/>
              </a:xfrm>
              <a:custGeom>
                <a:avLst/>
                <a:gdLst/>
                <a:ahLst/>
                <a:cxnLst/>
                <a:rect l="l" t="t" r="r" b="b"/>
                <a:pathLst>
                  <a:path w="842904" h="39986">
                    <a:moveTo>
                      <a:pt x="0" y="0"/>
                    </a:moveTo>
                    <a:lnTo>
                      <a:pt x="842904" y="0"/>
                    </a:lnTo>
                    <a:lnTo>
                      <a:pt x="842904" y="39986"/>
                    </a:lnTo>
                    <a:lnTo>
                      <a:pt x="0" y="39986"/>
                    </a:lnTo>
                    <a:close/>
                  </a:path>
                </a:pathLst>
              </a:custGeom>
              <a:solidFill>
                <a:srgbClr val="00215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842904" cy="971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5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315582" y="2281"/>
              <a:ext cx="3490910" cy="148768"/>
              <a:chOff x="0" y="0"/>
              <a:chExt cx="938297" cy="3998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938297" cy="39986"/>
              </a:xfrm>
              <a:custGeom>
                <a:avLst/>
                <a:gdLst/>
                <a:ahLst/>
                <a:cxnLst/>
                <a:rect l="l" t="t" r="r" b="b"/>
                <a:pathLst>
                  <a:path w="938297" h="39986">
                    <a:moveTo>
                      <a:pt x="0" y="0"/>
                    </a:moveTo>
                    <a:lnTo>
                      <a:pt x="938297" y="0"/>
                    </a:lnTo>
                    <a:lnTo>
                      <a:pt x="938297" y="39986"/>
                    </a:lnTo>
                    <a:lnTo>
                      <a:pt x="0" y="39986"/>
                    </a:lnTo>
                    <a:close/>
                  </a:path>
                </a:pathLst>
              </a:custGeom>
              <a:solidFill>
                <a:srgbClr val="BB301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938297" cy="971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5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6983654" y="2281"/>
              <a:ext cx="3183886" cy="148768"/>
              <a:chOff x="0" y="0"/>
              <a:chExt cx="855775" cy="3998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55775" cy="39986"/>
              </a:xfrm>
              <a:custGeom>
                <a:avLst/>
                <a:gdLst/>
                <a:ahLst/>
                <a:cxnLst/>
                <a:rect l="l" t="t" r="r" b="b"/>
                <a:pathLst>
                  <a:path w="855775" h="39986">
                    <a:moveTo>
                      <a:pt x="0" y="0"/>
                    </a:moveTo>
                    <a:lnTo>
                      <a:pt x="855775" y="0"/>
                    </a:lnTo>
                    <a:lnTo>
                      <a:pt x="855775" y="39986"/>
                    </a:lnTo>
                    <a:lnTo>
                      <a:pt x="0" y="39986"/>
                    </a:lnTo>
                    <a:close/>
                  </a:path>
                </a:pathLst>
              </a:custGeom>
              <a:solidFill>
                <a:srgbClr val="33A9B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855775" cy="971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5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859696" y="4496207"/>
            <a:ext cx="273743" cy="27374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A9B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2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59696" y="4859617"/>
            <a:ext cx="273743" cy="27374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A9B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2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59696" y="5223028"/>
            <a:ext cx="273743" cy="27374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A9B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2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890382" y="4545874"/>
            <a:ext cx="212370" cy="174409"/>
          </a:xfrm>
          <a:custGeom>
            <a:avLst/>
            <a:gdLst/>
            <a:ahLst/>
            <a:cxnLst/>
            <a:rect l="l" t="t" r="r" b="b"/>
            <a:pathLst>
              <a:path w="212370" h="174409">
                <a:moveTo>
                  <a:pt x="0" y="0"/>
                </a:moveTo>
                <a:lnTo>
                  <a:pt x="212370" y="0"/>
                </a:lnTo>
                <a:lnTo>
                  <a:pt x="212370" y="174409"/>
                </a:lnTo>
                <a:lnTo>
                  <a:pt x="0" y="1744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906071" y="5297344"/>
            <a:ext cx="180991" cy="125110"/>
          </a:xfrm>
          <a:custGeom>
            <a:avLst/>
            <a:gdLst/>
            <a:ahLst/>
            <a:cxnLst/>
            <a:rect l="l" t="t" r="r" b="b"/>
            <a:pathLst>
              <a:path w="180991" h="125110">
                <a:moveTo>
                  <a:pt x="0" y="0"/>
                </a:moveTo>
                <a:lnTo>
                  <a:pt x="180991" y="0"/>
                </a:lnTo>
                <a:lnTo>
                  <a:pt x="180991" y="125110"/>
                </a:lnTo>
                <a:lnTo>
                  <a:pt x="0" y="1251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935476" y="4900488"/>
            <a:ext cx="122182" cy="192001"/>
          </a:xfrm>
          <a:custGeom>
            <a:avLst/>
            <a:gdLst/>
            <a:ahLst/>
            <a:cxnLst/>
            <a:rect l="l" t="t" r="r" b="b"/>
            <a:pathLst>
              <a:path w="122182" h="192001">
                <a:moveTo>
                  <a:pt x="0" y="0"/>
                </a:moveTo>
                <a:lnTo>
                  <a:pt x="122182" y="0"/>
                </a:lnTo>
                <a:lnTo>
                  <a:pt x="122182" y="192001"/>
                </a:lnTo>
                <a:lnTo>
                  <a:pt x="0" y="1920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 flipV="1">
            <a:off x="756000" y="2228733"/>
            <a:ext cx="1780001" cy="0"/>
          </a:xfrm>
          <a:prstGeom prst="line">
            <a:avLst/>
          </a:prstGeom>
          <a:ln w="9525" cap="flat">
            <a:solidFill>
              <a:srgbClr val="0030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5969218" y="9956193"/>
            <a:ext cx="831032" cy="21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64"/>
              </a:lnSpc>
            </a:pPr>
            <a:r>
              <a:rPr lang="en-US" sz="1400" b="1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55680" y="4526824"/>
            <a:ext cx="6044250" cy="183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12"/>
              </a:lnSpc>
            </a:pPr>
            <a:r>
              <a:rPr lang="en-US" sz="1200" dirty="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Office: </a:t>
            </a:r>
            <a:r>
              <a:rPr lang="en-US" sz="1200" b="1">
                <a:solidFill>
                  <a:srgbClr val="003067"/>
                </a:solidFill>
                <a:latin typeface="Aileron Bold"/>
                <a:ea typeface="Aileron"/>
                <a:cs typeface="Aileron"/>
                <a:sym typeface="Aileron Bold"/>
              </a:rPr>
              <a:t>087 463 0812</a:t>
            </a:r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1255680" y="4886761"/>
            <a:ext cx="6044250" cy="183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12"/>
              </a:lnSpc>
            </a:pPr>
            <a:r>
              <a:rPr lang="en-US" sz="1200" dirty="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Mobile: </a:t>
            </a:r>
            <a:r>
              <a:rPr lang="en-US" sz="1200" b="1">
                <a:solidFill>
                  <a:srgbClr val="003067"/>
                </a:solidFill>
                <a:latin typeface="Aileron Bold"/>
                <a:ea typeface="Aileron"/>
                <a:cs typeface="Aileron"/>
                <a:sym typeface="Aileron Bold"/>
              </a:rPr>
              <a:t>060 571 0870</a:t>
            </a:r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1255680" y="5250171"/>
            <a:ext cx="3529176" cy="17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1200" dirty="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E-mail: </a:t>
            </a:r>
            <a:r>
              <a:rPr lang="en-US" sz="1200" b="1" dirty="0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N</a:t>
            </a:r>
            <a:r>
              <a:rPr lang="en-US" sz="1200" b="1" u="none" dirty="0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t</a:t>
            </a:r>
            <a:r>
              <a:rPr lang="en-US" sz="1200" b="1" dirty="0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s</a:t>
            </a:r>
            <a:r>
              <a:rPr lang="en-US" sz="1200" b="1" u="none" dirty="0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a</a:t>
            </a:r>
            <a:r>
              <a:rPr lang="en-US" sz="1200" b="1" dirty="0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ko.N</a:t>
            </a:r>
            <a:r>
              <a:rPr lang="en-US" sz="1200" b="1" u="none" dirty="0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go</a:t>
            </a:r>
            <a:r>
              <a:rPr lang="en-US" sz="1200" b="1" dirty="0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v</a:t>
            </a:r>
            <a:r>
              <a:rPr lang="en-US" sz="1200" b="1" u="none" dirty="0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e</a:t>
            </a:r>
            <a:r>
              <a:rPr lang="en-US" sz="1200" b="1" dirty="0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ni</a:t>
            </a:r>
            <a:r>
              <a:rPr lang="en-US" sz="1200" b="1" u="none" dirty="0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@platinumhealth.co.za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56000" y="6187719"/>
            <a:ext cx="6044250" cy="2958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Membership application</a:t>
            </a:r>
          </a:p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Member quer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i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es and c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o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mp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l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aints.</a:t>
            </a:r>
          </a:p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Authorisations and Sp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e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cialis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t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 referrals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Access t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o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 our WhatsApp Servi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c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es</a:t>
            </a:r>
          </a:p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Ho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w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 to 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a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pply f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o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r and access your Chronic Medicine.</a:t>
            </a:r>
          </a:p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How to find th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e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 P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latinum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 H</a:t>
            </a:r>
            <a:r>
              <a:rPr lang="en-US" sz="1200" u="none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ealth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 Designated Service Providers.</a:t>
            </a:r>
          </a:p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Claims and refunds.</a:t>
            </a:r>
          </a:p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Tax certificates</a:t>
            </a:r>
          </a:p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Scheme procedures.</a:t>
            </a:r>
          </a:p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Continuation of membership</a:t>
            </a:r>
          </a:p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Scheme benefits; and </a:t>
            </a:r>
          </a:p>
          <a:p>
            <a:pPr marL="259082" lvl="1" indent="-129541" algn="just">
              <a:lnSpc>
                <a:spcPts val="1992"/>
              </a:lnSpc>
              <a:buFont typeface="Arial"/>
              <a:buChar char="•"/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Any service enquiries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56000" y="802653"/>
            <a:ext cx="2900716" cy="833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1"/>
              </a:lnSpc>
            </a:pPr>
            <a:r>
              <a:rPr lang="en-US" sz="2230" b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Platinum Health Client Liaison Officer at your Service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56000" y="2271595"/>
            <a:ext cx="1942655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5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Client Liaison Officer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56000" y="1874076"/>
            <a:ext cx="2515253" cy="321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6"/>
              </a:lnSpc>
            </a:pPr>
            <a:r>
              <a:rPr lang="en-US" sz="2233" b="1">
                <a:solidFill>
                  <a:srgbClr val="003067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Ntsako Ngoveni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56000" y="3471317"/>
            <a:ext cx="6044250" cy="33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200" dirty="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Our Client Liaison Officer Ntsako </a:t>
            </a:r>
            <a:r>
              <a:rPr lang="en-US" sz="1200" dirty="0" err="1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Ngoveni</a:t>
            </a:r>
            <a:r>
              <a:rPr lang="en-US" sz="1200" dirty="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 is available on-site and ready to assist you with any Scheme related queries.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56000" y="5918081"/>
            <a:ext cx="2042051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500" b="1">
                <a:solidFill>
                  <a:srgbClr val="003067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Services Offered: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14740" y="4048532"/>
            <a:ext cx="2042051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500" b="1">
                <a:solidFill>
                  <a:srgbClr val="003067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Contact Details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034240" flipH="1">
            <a:off x="3767388" y="3482436"/>
            <a:ext cx="8278583" cy="11708073"/>
          </a:xfrm>
          <a:custGeom>
            <a:avLst/>
            <a:gdLst/>
            <a:ahLst/>
            <a:cxnLst/>
            <a:rect l="l" t="t" r="r" b="b"/>
            <a:pathLst>
              <a:path w="8278583" h="11708073">
                <a:moveTo>
                  <a:pt x="8278583" y="0"/>
                </a:moveTo>
                <a:lnTo>
                  <a:pt x="0" y="0"/>
                </a:lnTo>
                <a:lnTo>
                  <a:pt x="0" y="11708073"/>
                </a:lnTo>
                <a:lnTo>
                  <a:pt x="8278583" y="11708073"/>
                </a:lnTo>
                <a:lnTo>
                  <a:pt x="8278583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65624"/>
              </p:ext>
            </p:extLst>
          </p:nvPr>
        </p:nvGraphicFramePr>
        <p:xfrm>
          <a:off x="754250" y="751241"/>
          <a:ext cx="6048000" cy="4847580"/>
        </p:xfrm>
        <a:graphic>
          <a:graphicData uri="http://schemas.openxmlformats.org/drawingml/2006/table">
            <a:tbl>
              <a:tblPr/>
              <a:tblGrid>
                <a:gridCol w="126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355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Day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A9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Site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A9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Time allocated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A9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Venue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A9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964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Monday (Rotational with Ivan Plats)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</a:rPr>
                        <a:t>Bokoni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</a:rPr>
                        <a:t>Mine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09h30 - 14h30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Main Office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05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Tuesday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</a:rPr>
                        <a:t>Bokoni  Mine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ileron"/>
                        </a:rPr>
                        <a:t>Middlepunt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09h30 - 14h30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HR Boardroom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05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Wednesday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680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</a:rPr>
                        <a:t>Polokwane Smelters</a:t>
                      </a:r>
                      <a:endParaRPr lang="en-US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09h30 - 15h00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HR Boardroom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885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Thursday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</a:rPr>
                        <a:t>Mogalakwena South Concentrator</a:t>
                      </a:r>
                    </a:p>
                    <a:p>
                      <a:pPr algn="l">
                        <a:lnSpc>
                          <a:spcPts val="168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</a:rPr>
                        <a:t>Mogalakwena Mine</a:t>
                      </a:r>
                    </a:p>
                    <a:p>
                      <a:pPr algn="l">
                        <a:lnSpc>
                          <a:spcPts val="168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</a:rPr>
                        <a:t>Mogalakwena North Concentrator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</a:rPr>
                        <a:t>                                         09h00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</a:rPr>
                        <a:t>–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</a:rPr>
                        <a:t>10h30</a:t>
                      </a:r>
                    </a:p>
                    <a:p>
                      <a:pPr lvl="0" algn="l">
                        <a:lnSpc>
                          <a:spcPts val="168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Aileron"/>
                        </a:rPr>
                        <a:t>10h30 – 12h00</a:t>
                      </a:r>
                    </a:p>
                    <a:p>
                      <a:pPr lvl="0" algn="l">
                        <a:lnSpc>
                          <a:spcPts val="168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Aileron"/>
                        </a:rPr>
                        <a:t>                                12h00 - 14h30</a:t>
                      </a:r>
                      <a:endParaRPr lang="en-US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Aileron"/>
                        <a:ea typeface="Aileron"/>
                        <a:cs typeface="Aileron"/>
                        <a:sym typeface="Aileron"/>
                      </a:endParaRPr>
                    </a:p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                            HR Boardroom</a:t>
                      </a:r>
                    </a:p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HR Boardroom</a:t>
                      </a:r>
                    </a:p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HR Boardroom &amp; GSS (Rotational)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05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Friday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68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</a:rPr>
                        <a:t>Ivan Plats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</a:rPr>
                        <a:t>Industrial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 Site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09h30 - 11h30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100" dirty="0">
                          <a:latin typeface="Aileron" panose="020B0604020202020204" charset="0"/>
                        </a:rPr>
                        <a:t>TBC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805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Friday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680"/>
                        </a:lnSpc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</a:rPr>
                        <a:t>Ivan Plats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12h00 - 14h40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HR Boardroom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1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756000" y="8013470"/>
            <a:ext cx="6048000" cy="1545802"/>
            <a:chOff x="0" y="0"/>
            <a:chExt cx="1274980" cy="3258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4980" cy="325871"/>
            </a:xfrm>
            <a:custGeom>
              <a:avLst/>
              <a:gdLst/>
              <a:ahLst/>
              <a:cxnLst/>
              <a:rect l="l" t="t" r="r" b="b"/>
              <a:pathLst>
                <a:path w="1274980" h="325871">
                  <a:moveTo>
                    <a:pt x="0" y="0"/>
                  </a:moveTo>
                  <a:lnTo>
                    <a:pt x="1274980" y="0"/>
                  </a:lnTo>
                  <a:lnTo>
                    <a:pt x="1274980" y="325871"/>
                  </a:lnTo>
                  <a:lnTo>
                    <a:pt x="0" y="325871"/>
                  </a:lnTo>
                  <a:close/>
                </a:path>
              </a:pathLst>
            </a:custGeom>
            <a:blipFill>
              <a:blip r:embed="rId3"/>
              <a:stretch>
                <a:fillRect t="-92553" r="-6126" b="-8375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756000" y="7997984"/>
            <a:ext cx="5020002" cy="1576775"/>
          </a:xfrm>
          <a:custGeom>
            <a:avLst/>
            <a:gdLst/>
            <a:ahLst/>
            <a:cxnLst/>
            <a:rect l="l" t="t" r="r" b="b"/>
            <a:pathLst>
              <a:path w="5020002" h="1576775">
                <a:moveTo>
                  <a:pt x="0" y="0"/>
                </a:moveTo>
                <a:lnTo>
                  <a:pt x="5020002" y="0"/>
                </a:lnTo>
                <a:lnTo>
                  <a:pt x="5020002" y="1576775"/>
                </a:lnTo>
                <a:lnTo>
                  <a:pt x="0" y="1576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1735" r="-26306" b="-2203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82841" y="8436760"/>
            <a:ext cx="2616862" cy="557319"/>
          </a:xfrm>
          <a:custGeom>
            <a:avLst/>
            <a:gdLst/>
            <a:ahLst/>
            <a:cxnLst/>
            <a:rect l="l" t="t" r="r" b="b"/>
            <a:pathLst>
              <a:path w="2616862" h="557319">
                <a:moveTo>
                  <a:pt x="0" y="0"/>
                </a:moveTo>
                <a:lnTo>
                  <a:pt x="2616862" y="0"/>
                </a:lnTo>
                <a:lnTo>
                  <a:pt x="2616862" y="557319"/>
                </a:lnTo>
                <a:lnTo>
                  <a:pt x="0" y="5573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126" t="-203007" r="-3640" b="-20300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834483" y="5974421"/>
            <a:ext cx="273743" cy="376233"/>
            <a:chOff x="-10015" y="-380516"/>
            <a:chExt cx="812800" cy="1117116"/>
          </a:xfrm>
        </p:grpSpPr>
        <p:sp>
          <p:nvSpPr>
            <p:cNvPr id="9" name="Freeform 9"/>
            <p:cNvSpPr/>
            <p:nvPr/>
          </p:nvSpPr>
          <p:spPr>
            <a:xfrm>
              <a:off x="-10015" y="-380516"/>
              <a:ext cx="812800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A9B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6421" y="6357550"/>
            <a:ext cx="273743" cy="273743"/>
            <a:chOff x="19211" y="41322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9211" y="4132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A9B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2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74164" y="6030743"/>
            <a:ext cx="166108" cy="166108"/>
          </a:xfrm>
          <a:custGeom>
            <a:avLst/>
            <a:gdLst/>
            <a:ahLst/>
            <a:cxnLst/>
            <a:rect l="l" t="t" r="r" b="b"/>
            <a:pathLst>
              <a:path w="166108" h="166108">
                <a:moveTo>
                  <a:pt x="0" y="0"/>
                </a:moveTo>
                <a:lnTo>
                  <a:pt x="166108" y="0"/>
                </a:lnTo>
                <a:lnTo>
                  <a:pt x="166108" y="166108"/>
                </a:lnTo>
                <a:lnTo>
                  <a:pt x="0" y="166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94282" y="6402838"/>
            <a:ext cx="185339" cy="186355"/>
          </a:xfrm>
          <a:custGeom>
            <a:avLst/>
            <a:gdLst/>
            <a:ahLst/>
            <a:cxnLst/>
            <a:rect l="l" t="t" r="r" b="b"/>
            <a:pathLst>
              <a:path w="185339" h="186355">
                <a:moveTo>
                  <a:pt x="0" y="0"/>
                </a:moveTo>
                <a:lnTo>
                  <a:pt x="185339" y="0"/>
                </a:lnTo>
                <a:lnTo>
                  <a:pt x="185339" y="186355"/>
                </a:lnTo>
                <a:lnTo>
                  <a:pt x="0" y="186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46422" y="6785352"/>
            <a:ext cx="273743" cy="273743"/>
          </a:xfrm>
          <a:custGeom>
            <a:avLst/>
            <a:gdLst/>
            <a:ahLst/>
            <a:cxnLst/>
            <a:rect l="l" t="t" r="r" b="b"/>
            <a:pathLst>
              <a:path w="273743" h="273743">
                <a:moveTo>
                  <a:pt x="0" y="0"/>
                </a:moveTo>
                <a:lnTo>
                  <a:pt x="273742" y="0"/>
                </a:lnTo>
                <a:lnTo>
                  <a:pt x="273742" y="273743"/>
                </a:lnTo>
                <a:lnTo>
                  <a:pt x="0" y="2737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>
            <a:off x="843049" y="7163870"/>
            <a:ext cx="272131" cy="273743"/>
          </a:xfrm>
          <a:custGeom>
            <a:avLst/>
            <a:gdLst/>
            <a:ahLst/>
            <a:cxnLst/>
            <a:rect l="l" t="t" r="r" b="b"/>
            <a:pathLst>
              <a:path w="272131" h="273743">
                <a:moveTo>
                  <a:pt x="0" y="0"/>
                </a:moveTo>
                <a:lnTo>
                  <a:pt x="272130" y="0"/>
                </a:lnTo>
                <a:lnTo>
                  <a:pt x="272130" y="273742"/>
                </a:lnTo>
                <a:lnTo>
                  <a:pt x="0" y="2737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756000" y="516680"/>
            <a:ext cx="2042051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500" b="1">
                <a:solidFill>
                  <a:srgbClr val="003067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Site visit schedule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9493" y="6403603"/>
            <a:ext cx="1867369" cy="20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WhatsApp: </a:t>
            </a:r>
            <a:r>
              <a:rPr lang="en-US" sz="1200" b="1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080 000 6942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9493" y="6812496"/>
            <a:ext cx="1867369" cy="20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Facebook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9493" y="7184352"/>
            <a:ext cx="1867369" cy="20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1200" dirty="0" err="1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Linkedin</a:t>
            </a:r>
            <a:endParaRPr lang="en-US" sz="1200" dirty="0">
              <a:solidFill>
                <a:srgbClr val="003067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98276" y="7561930"/>
            <a:ext cx="1867369" cy="20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1200" dirty="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Instagram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42726" y="5663277"/>
            <a:ext cx="2590834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500" b="1" dirty="0">
                <a:solidFill>
                  <a:srgbClr val="003067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Client Liaison Call Centre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9493" y="6029648"/>
            <a:ext cx="3226569" cy="20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Tel: </a:t>
            </a:r>
            <a:r>
              <a:rPr lang="en-US" sz="1200" b="1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014 590 1700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 or </a:t>
            </a:r>
            <a:r>
              <a:rPr lang="en-US" sz="1200" b="1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080 000 6942</a:t>
            </a:r>
            <a:r>
              <a:rPr lang="en-US" sz="1200">
                <a:solidFill>
                  <a:srgbClr val="003067"/>
                </a:solidFill>
                <a:latin typeface="Aileron"/>
                <a:ea typeface="Aileron"/>
                <a:cs typeface="Aileron"/>
                <a:sym typeface="Aileron"/>
              </a:rPr>
              <a:t> (toll free)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46422" y="7542387"/>
            <a:ext cx="268758" cy="272311"/>
            <a:chOff x="0" y="0"/>
            <a:chExt cx="358343" cy="36308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58343" cy="363081"/>
              <a:chOff x="0" y="0"/>
              <a:chExt cx="569298" cy="57682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69298" cy="576825"/>
              </a:xfrm>
              <a:custGeom>
                <a:avLst/>
                <a:gdLst/>
                <a:ahLst/>
                <a:cxnLst/>
                <a:rect l="l" t="t" r="r" b="b"/>
                <a:pathLst>
                  <a:path w="569298" h="576825">
                    <a:moveTo>
                      <a:pt x="86419" y="0"/>
                    </a:moveTo>
                    <a:lnTo>
                      <a:pt x="482879" y="0"/>
                    </a:lnTo>
                    <a:cubicBezTo>
                      <a:pt x="505799" y="0"/>
                      <a:pt x="527780" y="9105"/>
                      <a:pt x="543987" y="25312"/>
                    </a:cubicBezTo>
                    <a:cubicBezTo>
                      <a:pt x="560193" y="41518"/>
                      <a:pt x="569298" y="63499"/>
                      <a:pt x="569298" y="86419"/>
                    </a:cubicBezTo>
                    <a:lnTo>
                      <a:pt x="569298" y="490406"/>
                    </a:lnTo>
                    <a:cubicBezTo>
                      <a:pt x="569298" y="513325"/>
                      <a:pt x="560193" y="535307"/>
                      <a:pt x="543987" y="551513"/>
                    </a:cubicBezTo>
                    <a:cubicBezTo>
                      <a:pt x="527780" y="567720"/>
                      <a:pt x="505799" y="576825"/>
                      <a:pt x="482879" y="576825"/>
                    </a:cubicBezTo>
                    <a:lnTo>
                      <a:pt x="86419" y="576825"/>
                    </a:lnTo>
                    <a:cubicBezTo>
                      <a:pt x="38691" y="576825"/>
                      <a:pt x="0" y="538134"/>
                      <a:pt x="0" y="490406"/>
                    </a:cubicBezTo>
                    <a:lnTo>
                      <a:pt x="0" y="86419"/>
                    </a:lnTo>
                    <a:cubicBezTo>
                      <a:pt x="0" y="38691"/>
                      <a:pt x="38691" y="0"/>
                      <a:pt x="86419" y="0"/>
                    </a:cubicBezTo>
                    <a:close/>
                  </a:path>
                </a:pathLst>
              </a:custGeom>
              <a:solidFill>
                <a:srgbClr val="33A9B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569298" cy="595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2"/>
                  </a:lnSpc>
                </a:pPr>
                <a:endParaRPr dirty="0"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31658" y="31961"/>
              <a:ext cx="294293" cy="294293"/>
            </a:xfrm>
            <a:custGeom>
              <a:avLst/>
              <a:gdLst/>
              <a:ahLst/>
              <a:cxnLst/>
              <a:rect l="l" t="t" r="r" b="b"/>
              <a:pathLst>
                <a:path w="294293" h="294293">
                  <a:moveTo>
                    <a:pt x="0" y="0"/>
                  </a:moveTo>
                  <a:lnTo>
                    <a:pt x="294293" y="0"/>
                  </a:lnTo>
                  <a:lnTo>
                    <a:pt x="294293" y="294293"/>
                  </a:lnTo>
                  <a:lnTo>
                    <a:pt x="0" y="294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82841" y="8984554"/>
            <a:ext cx="2616862" cy="26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3"/>
              </a:lnSpc>
            </a:pPr>
            <a:r>
              <a:rPr lang="en-US" sz="1661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Emergency: </a:t>
            </a:r>
            <a:r>
              <a:rPr lang="en-US" sz="1661" b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0861 746 548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972968" y="10014300"/>
            <a:ext cx="831032" cy="21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64"/>
              </a:lnSpc>
            </a:pPr>
            <a:r>
              <a:rPr lang="en-US" sz="1400" b="1">
                <a:solidFill>
                  <a:srgbClr val="003067"/>
                </a:solidFill>
                <a:latin typeface="Aileron Bold"/>
                <a:ea typeface="Aileron Bold"/>
                <a:cs typeface="Aileron Bold"/>
                <a:sym typeface="Aileron Bold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235</Words>
  <Application>Microsoft Office PowerPoint</Application>
  <PresentationFormat>Custom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Aileron Bold</vt:lpstr>
      <vt:lpstr>Aileron</vt:lpstr>
      <vt:lpstr>Calibri</vt:lpstr>
      <vt:lpstr>Arial</vt:lpstr>
      <vt:lpstr>Aileron Ultra-Bold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PHMS_Client Liaison Officer Schedule_2</dc:title>
  <cp:lastModifiedBy>Bezuidenhout, Thea</cp:lastModifiedBy>
  <cp:revision>46</cp:revision>
  <dcterms:created xsi:type="dcterms:W3CDTF">2006-08-16T00:00:00Z</dcterms:created>
  <dcterms:modified xsi:type="dcterms:W3CDTF">2026-04-28T07:04:51Z</dcterms:modified>
  <dc:identifier>DAHC5H274LU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89311c3-8887-4e68-8ecb-f2d6fe53561c_Enabled">
    <vt:lpwstr>true</vt:lpwstr>
  </property>
  <property fmtid="{D5CDD505-2E9C-101B-9397-08002B2CF9AE}" pid="3" name="MSIP_Label_789311c3-8887-4e68-8ecb-f2d6fe53561c_SetDate">
    <vt:lpwstr>2026-03-05T18:26:50Z</vt:lpwstr>
  </property>
  <property fmtid="{D5CDD505-2E9C-101B-9397-08002B2CF9AE}" pid="4" name="MSIP_Label_789311c3-8887-4e68-8ecb-f2d6fe53561c_Method">
    <vt:lpwstr>Standard</vt:lpwstr>
  </property>
  <property fmtid="{D5CDD505-2E9C-101B-9397-08002B2CF9AE}" pid="5" name="MSIP_Label_789311c3-8887-4e68-8ecb-f2d6fe53561c_Name">
    <vt:lpwstr>General</vt:lpwstr>
  </property>
  <property fmtid="{D5CDD505-2E9C-101B-9397-08002B2CF9AE}" pid="6" name="MSIP_Label_789311c3-8887-4e68-8ecb-f2d6fe53561c_SiteId">
    <vt:lpwstr>7fd687cf-eb90-40e4-bedc-df94b99a9291</vt:lpwstr>
  </property>
  <property fmtid="{D5CDD505-2E9C-101B-9397-08002B2CF9AE}" pid="7" name="MSIP_Label_789311c3-8887-4e68-8ecb-f2d6fe53561c_ActionId">
    <vt:lpwstr>0713845f-28fe-4f44-b9d0-29e0553f9236</vt:lpwstr>
  </property>
  <property fmtid="{D5CDD505-2E9C-101B-9397-08002B2CF9AE}" pid="8" name="MSIP_Label_789311c3-8887-4e68-8ecb-f2d6fe53561c_ContentBits">
    <vt:lpwstr>0</vt:lpwstr>
  </property>
  <property fmtid="{D5CDD505-2E9C-101B-9397-08002B2CF9AE}" pid="9" name="MSIP_Label_789311c3-8887-4e68-8ecb-f2d6fe53561c_Tag">
    <vt:lpwstr>10, 3, 0, 2</vt:lpwstr>
  </property>
</Properties>
</file>